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11.xml"/>
  <Override ContentType="application/vnd.openxmlformats-officedocument.presentationml.comments+xml" PartName="/ppt/comments/comment2.xml"/>
  <Override ContentType="application/vnd.openxmlformats-officedocument.presentationml.comments+xml" PartName="/ppt/comments/comment10.xml"/>
  <Override ContentType="application/vnd.openxmlformats-officedocument.presentationml.comments+xml" PartName="/ppt/comments/comment8.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9.xml"/>
  <Override ContentType="application/vnd.openxmlformats-officedocument.presentationml.comments+xml" PartName="/ppt/comments/comment3.xml"/>
  <Override ContentType="application/vnd.openxmlformats-officedocument.presentationml.comments+xml" PartName="/ppt/comments/comment1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aleway"/>
      <p:regular r:id="rId23"/>
      <p:bold r:id="rId24"/>
      <p:italic r:id="rId25"/>
      <p:boldItalic r:id="rId26"/>
    </p:embeddedFont>
    <p:embeddedFont>
      <p:font typeface="Average"/>
      <p:regular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20" name="Kavya Sood"/>
  <p:cmAuthor clrIdx="1" id="1" initials="" lastIdx="4" name="Cathy Liao"/>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Raleway-boldItalic.fntdata"/><Relationship Id="rId25" Type="http://schemas.openxmlformats.org/officeDocument/2006/relationships/font" Target="fonts/Raleway-italic.fntdata"/><Relationship Id="rId27" Type="http://schemas.openxmlformats.org/officeDocument/2006/relationships/font" Target="fonts/Average-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9-11-14T07:30:46.777">
    <p:pos x="6000" y="0"/>
    <p:text>We should also state what we narrowed down our topic to - Accessibility to Sanitary Products (?)</p:text>
  </p:cm>
  <p:cm authorId="1" idx="1" dt="2019-11-14T07:30:46.777">
    <p:pos x="6000" y="0"/>
    <p:text>We can put that on our insights page!</p:text>
  </p:cm>
</p:cmLst>
</file>

<file path=ppt/comments/comment10.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8" dt="2019-11-14T09:49:34.668">
    <p:pos x="6000" y="0"/>
    <p:text>Again, dont need to read off everything. I just bolded some stuff; most people mentioned feminine products shouldn't be taxed/should be made cheaper. One unique perspective was that there isn't anywhere in mens bathrooms to dispose of these products (barrier many dont think about)</p:text>
  </p:cm>
</p:cmLst>
</file>

<file path=ppt/comments/comment1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9" dt="2019-11-14T09:52:44.986">
    <p:pos x="6000" y="0"/>
    <p:text>Most people talked about how horrible their cramps are (like to the point where it affects their normal activities and they are bed bound), how they experience pain, fevers, throwing up, etc. and whenever they complained about it they were just told to "deal with it" which wasn't very comforting.</p:text>
  </p:cm>
</p:cmLst>
</file>

<file path=ppt/comments/comment1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0" dt="2019-11-14T08:09:02.203">
    <p:pos x="669" y="2346"/>
    <p:text>Are we just putting struggle financially or should I write struggle with access to feminine hygiene products?</p:text>
  </p:cm>
  <p:cm authorId="1" idx="4" dt="2019-11-14T08:09:02.203">
    <p:pos x="669" y="2346"/>
    <p:text>hygiene products since that's more specific :)</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 dt="2019-11-14T07:38:35.475">
    <p:pos x="6000" y="0"/>
    <p:text>Our goals for this week should be inspired by the initial questions we wanted to address before we created the survey. which were:
(Say questions when presenting)
1) How have men changed their views about periods over time? Are men curious about periods?
2) What are people's personal experiences with accessibility to sanitary products?
3) What are people's experiences with periods and education about periods?
Goal = to get answers to these questions and ?</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3" dt="2019-11-14T07:20:27.571">
    <p:pos x="0" y="0"/>
    <p:text>Here we will just discuss the demographics. We interviewed 11 people of various ethnic backgrounds (idk if you guys wanna mention it or not, it's just an additional demographic), 6 were female, 5 were male, and out of the 11 we interviewed  one was a trans man. We took feedback from last presentation and made sure we continued to be inclusive of both women and trans men. 10/11 were unemployed and 8/11 were students at UIUC.</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4" dt="2019-11-14T07:21:01.832">
    <p:pos x="6000" y="0"/>
    <p:text>Read off some of the questions, maybe state additional ones not on the slide.</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5" dt="2019-11-14T07:22:59.577">
    <p:pos x="6000" y="0"/>
    <p:text>Why did we ask these questions? They were inspired with the initial questions that we came up with that we mentioned at the beginning of the presentation. As we stated in the interview question form "We are interested in the way people think about periods, as well as its accessibility in society."</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6" dt="2019-11-14T07:45:47.274">
    <p:pos x="6000" y="0"/>
    <p:text>Trans men = extreme bc usually "ignored" when it comes to topic of accessibility of sanitary products.."</p:text>
  </p:cm>
  <p:cm authorId="0" idx="7" dt="2019-11-14T07:43:14.953">
    <p:pos x="0" y="0"/>
    <p:text>Young mother = extreme because they have to pay for costs of products for kids every day/month in addition to their own sanitary products and they cant sacrifice others</p:text>
  </p:cm>
  <p:cm authorId="0" idx="8" dt="2019-11-14T07:42:32.384">
    <p:pos x="2488" y="1740"/>
    <p:text>Homeless person = extreme for obvious reasons</p:text>
  </p:cm>
  <p:cm authorId="0" idx="9" dt="2019-11-14T07:40:40.015">
    <p:pos x="0" y="100"/>
    <p:text>Okay, to fill this up for now I am just writing in some extremes we could have interviewed</p:text>
  </p:cm>
  <p:cm authorId="0" idx="10" dt="2019-11-14T08:06:12.285">
    <p:pos x="6000" y="100"/>
    <p:text>person with heavy period = extreme because they have to spend more when it comes to periods (idk lol)</p:text>
  </p:cm>
  <p:cm authorId="0" idx="11" dt="2019-11-14T07:28:37.861">
    <p:pos x="6000" y="200"/>
    <p:text>We did not really identify any extremes as in homeless women/trans men, women who have kids, etc. but we did interview a trans man (a student) which is an extreme in this situation because they are generally left out of the conversation (up until now)</p:text>
  </p:cm>
  <p:cm authorId="0" idx="12" dt="2019-11-14T07:26:08.726">
    <p:pos x="6000" y="200"/>
    <p:text>Not sure how you guys wanna format this slide.</p:text>
  </p:cm>
  <p:cm authorId="1" idx="2" dt="2019-11-14T07:28:37.861">
    <p:pos x="6000" y="200"/>
    <p:text>Yash wanted this slide so i'm not quite sure what to say about it? maybe we can include answers that we didn't expect to show how guys thought about it</p:tex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3" dt="2019-11-14T07:30:47.428">
    <p:pos x="6000" y="0"/>
    <p:text>And if they ask us why we didnt interview a homeless women we can say we didnt have money to provide compensation or something. No clue.</p:text>
  </p:cm>
  <p:cm authorId="1" idx="3" dt="2019-11-14T07:29:31.483">
    <p:pos x="6000" y="0"/>
    <p:text>Yeah we can be like we didn't have any monetary compensation to give them in exchange, so hopefully we can find a middle ground for next week</p:text>
  </p:cm>
  <p:cm authorId="0" idx="14" dt="2019-11-14T07:30:47.428">
    <p:pos x="6000" y="0"/>
    <p:text>Exactly!</p:text>
  </p:cm>
  <p:cm authorId="0" idx="15" dt="2019-11-14T07:27:08.243">
    <p:pos x="6000" y="100"/>
    <p:text>Maybe talk about trans male? Or maybe we can talk about the extremes we should have interviewed before the teachers criticize us?</p:text>
  </p:cm>
</p:cmLst>
</file>

<file path=ppt/comments/comment8.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6" dt="2019-11-14T09:48:14.876">
    <p:pos x="6000" y="0"/>
    <p:text>Dont need to read everything in these slides, here just mention most common word mentioned was PAIN</p:text>
  </p:cm>
</p:cmLst>
</file>

<file path=ppt/comments/comment9.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7" dt="2019-11-14T09:50:09.532">
    <p:pos x="6000" y="0"/>
    <p:text>For some comedic relief... one question was "Can you die from bleeding so much?" Anyways just read like one of the questions lol</p:text>
  </p:cm>
</p:cmLst>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74341b2ea6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4341b2ea6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4341b2ea6_6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4341b2ea6_6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4341b2ea6_6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4341b2ea6_6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74341b2ea6_6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74341b2ea6_6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7445385d8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7445385d8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7445385d8f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7445385d8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7445385d8f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7445385d8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743ce272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743ce272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Last week, we conducted a survey of 74 people that gave us an insight into what concerns people had about menstruation and what factors determined what type of product/brand they bought.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7445385d8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7445385d8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questions we wanted to address; Key insights from this?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7445385d8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7445385d8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Replace ethnicity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7445385d8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7445385d8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7445385d8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7445385d8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7445385d8f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445385d8f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7445385d8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7445385d8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7445385d8f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445385d8f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comments" Target="../comments/commen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comments" Target="../comments/commen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comments" Target="../comments/commen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comments" Target="../comments/commen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comments" Target="../comments/comment1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comments" Target="../comments/commen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comments" Target="../comments/comment3.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comments" Target="../comments/comment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comments" Target="../comments/commen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comments" Target="../comments/comment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comments" Target="../comments/comment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6" name="Shape 126"/>
        <p:cNvGrpSpPr/>
        <p:nvPr/>
      </p:nvGrpSpPr>
      <p:grpSpPr>
        <a:xfrm>
          <a:off x="0" y="0"/>
          <a:ext cx="0" cy="0"/>
          <a:chOff x="0" y="0"/>
          <a:chExt cx="0" cy="0"/>
        </a:xfrm>
      </p:grpSpPr>
      <p:sp>
        <p:nvSpPr>
          <p:cNvPr id="127" name="Google Shape;127;p22"/>
          <p:cNvSpPr txBox="1"/>
          <p:nvPr>
            <p:ph type="title"/>
          </p:nvPr>
        </p:nvSpPr>
        <p:spPr>
          <a:xfrm>
            <a:off x="311700" y="445025"/>
            <a:ext cx="8520600" cy="909900"/>
          </a:xfrm>
          <a:prstGeom prst="rect">
            <a:avLst/>
          </a:prstGeom>
          <a:solidFill>
            <a:srgbClr val="FFFFFF"/>
          </a:solidFill>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100">
                <a:solidFill>
                  <a:srgbClr val="434343"/>
                </a:solidFill>
                <a:latin typeface="Average"/>
                <a:ea typeface="Average"/>
                <a:cs typeface="Average"/>
                <a:sym typeface="Average"/>
              </a:rPr>
              <a:t>What is the first thing that comes into your mind when you hear the word “period?” </a:t>
            </a:r>
            <a:endParaRPr sz="2100">
              <a:solidFill>
                <a:srgbClr val="434343"/>
              </a:solidFill>
              <a:latin typeface="Average"/>
              <a:ea typeface="Average"/>
              <a:cs typeface="Average"/>
              <a:sym typeface="Average"/>
            </a:endParaRPr>
          </a:p>
          <a:p>
            <a:pPr indent="0" lvl="0" marL="0" rtl="0" algn="l">
              <a:spcBef>
                <a:spcPts val="0"/>
              </a:spcBef>
              <a:spcAft>
                <a:spcPts val="0"/>
              </a:spcAft>
              <a:buNone/>
            </a:pPr>
            <a:r>
              <a:t/>
            </a:r>
            <a:endParaRPr/>
          </a:p>
        </p:txBody>
      </p:sp>
      <p:sp>
        <p:nvSpPr>
          <p:cNvPr id="128" name="Google Shape;128;p22"/>
          <p:cNvSpPr/>
          <p:nvPr/>
        </p:nvSpPr>
        <p:spPr>
          <a:xfrm>
            <a:off x="3018911" y="2547775"/>
            <a:ext cx="6125100" cy="708600"/>
          </a:xfrm>
          <a:prstGeom prst="rect">
            <a:avLst/>
          </a:prstGeom>
          <a:solidFill>
            <a:srgbClr val="EAD1D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2"/>
          <p:cNvSpPr txBox="1"/>
          <p:nvPr/>
        </p:nvSpPr>
        <p:spPr>
          <a:xfrm>
            <a:off x="3217025" y="2547850"/>
            <a:ext cx="5927100" cy="4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Average"/>
                <a:ea typeface="Average"/>
                <a:cs typeface="Average"/>
                <a:sym typeface="Average"/>
              </a:rPr>
              <a:t>“Ughh why does it have to come every month. </a:t>
            </a:r>
            <a:r>
              <a:rPr b="1" lang="en" sz="1800">
                <a:solidFill>
                  <a:schemeClr val="dk1"/>
                </a:solidFill>
                <a:latin typeface="Average"/>
                <a:ea typeface="Average"/>
                <a:cs typeface="Average"/>
                <a:sym typeface="Average"/>
              </a:rPr>
              <a:t>Pain</a:t>
            </a:r>
            <a:r>
              <a:rPr lang="en" sz="1800">
                <a:solidFill>
                  <a:schemeClr val="dk1"/>
                </a:solidFill>
                <a:latin typeface="Average"/>
                <a:ea typeface="Average"/>
                <a:cs typeface="Average"/>
                <a:sym typeface="Average"/>
              </a:rPr>
              <a:t>. Blood, so much blood. Pads, tampons, mood swings maybe.” </a:t>
            </a:r>
            <a:endParaRPr sz="1800">
              <a:solidFill>
                <a:schemeClr val="dk1"/>
              </a:solidFill>
              <a:latin typeface="Average"/>
              <a:ea typeface="Average"/>
              <a:cs typeface="Average"/>
              <a:sym typeface="Average"/>
            </a:endParaRPr>
          </a:p>
          <a:p>
            <a:pPr indent="0" lvl="0" marL="0" rtl="0" algn="l">
              <a:spcBef>
                <a:spcPts val="0"/>
              </a:spcBef>
              <a:spcAft>
                <a:spcPts val="0"/>
              </a:spcAft>
              <a:buNone/>
            </a:pPr>
            <a:r>
              <a:t/>
            </a:r>
            <a:endParaRPr/>
          </a:p>
        </p:txBody>
      </p:sp>
      <p:sp>
        <p:nvSpPr>
          <p:cNvPr id="130" name="Google Shape;130;p22"/>
          <p:cNvSpPr/>
          <p:nvPr/>
        </p:nvSpPr>
        <p:spPr>
          <a:xfrm>
            <a:off x="5" y="1641600"/>
            <a:ext cx="3216900" cy="708600"/>
          </a:xfrm>
          <a:prstGeom prst="rect">
            <a:avLst/>
          </a:prstGeom>
          <a:solidFill>
            <a:srgbClr val="EAD1DC"/>
          </a:solid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2"/>
          <p:cNvSpPr txBox="1"/>
          <p:nvPr/>
        </p:nvSpPr>
        <p:spPr>
          <a:xfrm>
            <a:off x="865525" y="1799250"/>
            <a:ext cx="30591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Average"/>
                <a:ea typeface="Average"/>
                <a:cs typeface="Average"/>
                <a:sym typeface="Average"/>
              </a:rPr>
              <a:t>“Misogyny”</a:t>
            </a:r>
            <a:endParaRPr sz="1800">
              <a:latin typeface="Average"/>
              <a:ea typeface="Average"/>
              <a:cs typeface="Average"/>
              <a:sym typeface="Average"/>
            </a:endParaRPr>
          </a:p>
        </p:txBody>
      </p:sp>
      <p:sp>
        <p:nvSpPr>
          <p:cNvPr id="132" name="Google Shape;132;p22"/>
          <p:cNvSpPr/>
          <p:nvPr/>
        </p:nvSpPr>
        <p:spPr>
          <a:xfrm>
            <a:off x="0" y="3453950"/>
            <a:ext cx="3216900" cy="708600"/>
          </a:xfrm>
          <a:prstGeom prst="rect">
            <a:avLst/>
          </a:prstGeom>
          <a:solidFill>
            <a:srgbClr val="EAD1D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2"/>
          <p:cNvSpPr txBox="1"/>
          <p:nvPr/>
        </p:nvSpPr>
        <p:spPr>
          <a:xfrm>
            <a:off x="133050" y="3614300"/>
            <a:ext cx="3059100" cy="540300"/>
          </a:xfrm>
          <a:prstGeom prst="rect">
            <a:avLst/>
          </a:prstGeom>
          <a:noFill/>
          <a:ln>
            <a:noFill/>
          </a:ln>
        </p:spPr>
        <p:txBody>
          <a:bodyPr anchorCtr="0" anchor="t" bIns="91425" lIns="91425" spcFirstLastPara="1" rIns="91425" wrap="square" tIns="91425">
            <a:noAutofit/>
          </a:bodyPr>
          <a:lstStyle/>
          <a:p>
            <a:pPr indent="0" lvl="0" marL="0" rtl="0" algn="l">
              <a:lnSpc>
                <a:spcPct val="107000"/>
              </a:lnSpc>
              <a:spcBef>
                <a:spcPts val="0"/>
              </a:spcBef>
              <a:spcAft>
                <a:spcPts val="0"/>
              </a:spcAft>
              <a:buClr>
                <a:schemeClr val="dk1"/>
              </a:buClr>
              <a:buSzPts val="1100"/>
              <a:buFont typeface="Arial"/>
              <a:buNone/>
            </a:pPr>
            <a:r>
              <a:rPr lang="en" sz="1800">
                <a:solidFill>
                  <a:schemeClr val="dk1"/>
                </a:solidFill>
                <a:latin typeface="Average"/>
                <a:ea typeface="Average"/>
                <a:cs typeface="Average"/>
                <a:sym typeface="Average"/>
              </a:rPr>
              <a:t>“</a:t>
            </a:r>
            <a:r>
              <a:rPr b="1" lang="en" sz="1800">
                <a:solidFill>
                  <a:schemeClr val="dk1"/>
                </a:solidFill>
                <a:latin typeface="Average"/>
                <a:ea typeface="Average"/>
                <a:cs typeface="Average"/>
                <a:sym typeface="Average"/>
              </a:rPr>
              <a:t>Pain</a:t>
            </a:r>
            <a:r>
              <a:rPr lang="en" sz="1800">
                <a:solidFill>
                  <a:schemeClr val="dk1"/>
                </a:solidFill>
                <a:latin typeface="Average"/>
                <a:ea typeface="Average"/>
                <a:cs typeface="Average"/>
                <a:sym typeface="Average"/>
              </a:rPr>
              <a:t>, Blood, Hell, Suffering” </a:t>
            </a:r>
            <a:endParaRPr sz="1800">
              <a:solidFill>
                <a:schemeClr val="dk1"/>
              </a:solidFill>
              <a:latin typeface="Average"/>
              <a:ea typeface="Average"/>
              <a:cs typeface="Average"/>
              <a:sym typeface="Average"/>
            </a:endParaRPr>
          </a:p>
        </p:txBody>
      </p:sp>
      <p:sp>
        <p:nvSpPr>
          <p:cNvPr id="134" name="Google Shape;134;p22"/>
          <p:cNvSpPr/>
          <p:nvPr/>
        </p:nvSpPr>
        <p:spPr>
          <a:xfrm>
            <a:off x="3018900" y="4313575"/>
            <a:ext cx="6125100" cy="708600"/>
          </a:xfrm>
          <a:prstGeom prst="rect">
            <a:avLst/>
          </a:prstGeom>
          <a:solidFill>
            <a:srgbClr val="EAD1D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txBox="1"/>
          <p:nvPr/>
        </p:nvSpPr>
        <p:spPr>
          <a:xfrm>
            <a:off x="3717125" y="4435075"/>
            <a:ext cx="5427000" cy="465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lang="en" sz="1800">
                <a:latin typeface="Average"/>
                <a:ea typeface="Average"/>
                <a:cs typeface="Average"/>
                <a:sym typeface="Average"/>
              </a:rPr>
              <a:t>“My girlfriend in </a:t>
            </a:r>
            <a:r>
              <a:rPr b="1" lang="en" sz="1800">
                <a:latin typeface="Average"/>
                <a:ea typeface="Average"/>
                <a:cs typeface="Average"/>
                <a:sym typeface="Average"/>
              </a:rPr>
              <a:t>pain</a:t>
            </a:r>
            <a:r>
              <a:rPr lang="en" sz="1800">
                <a:latin typeface="Average"/>
                <a:ea typeface="Average"/>
                <a:cs typeface="Average"/>
                <a:sym typeface="Average"/>
              </a:rPr>
              <a:t> and mood swings.”</a:t>
            </a:r>
            <a:endParaRPr sz="1800">
              <a:latin typeface="Average"/>
              <a:ea typeface="Average"/>
              <a:cs typeface="Average"/>
              <a:sym typeface="Average"/>
            </a:endParaRPr>
          </a:p>
          <a:p>
            <a:pPr indent="0" lvl="0" marL="0" rtl="0" algn="l">
              <a:spcBef>
                <a:spcPts val="0"/>
              </a:spcBef>
              <a:spcAft>
                <a:spcPts val="0"/>
              </a:spcAft>
              <a:buNone/>
            </a:pPr>
            <a:r>
              <a:t/>
            </a:r>
            <a:endParaRPr/>
          </a:p>
        </p:txBody>
      </p:sp>
      <p:cxnSp>
        <p:nvCxnSpPr>
          <p:cNvPr id="136" name="Google Shape;136;p22"/>
          <p:cNvCxnSpPr/>
          <p:nvPr/>
        </p:nvCxnSpPr>
        <p:spPr>
          <a:xfrm>
            <a:off x="428400" y="1300975"/>
            <a:ext cx="8287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434343"/>
                </a:solidFill>
                <a:latin typeface="Average"/>
                <a:ea typeface="Average"/>
                <a:cs typeface="Average"/>
                <a:sym typeface="Average"/>
              </a:rPr>
              <a:t>What are some things you wish you knew or learned about periods and questions that you have about it? </a:t>
            </a:r>
            <a:endParaRPr sz="1800">
              <a:solidFill>
                <a:srgbClr val="434343"/>
              </a:solidFill>
              <a:latin typeface="Average"/>
              <a:ea typeface="Average"/>
              <a:cs typeface="Average"/>
              <a:sym typeface="Average"/>
            </a:endParaRPr>
          </a:p>
        </p:txBody>
      </p:sp>
      <p:cxnSp>
        <p:nvCxnSpPr>
          <p:cNvPr id="142" name="Google Shape;142;p23"/>
          <p:cNvCxnSpPr/>
          <p:nvPr/>
        </p:nvCxnSpPr>
        <p:spPr>
          <a:xfrm>
            <a:off x="428400" y="1224775"/>
            <a:ext cx="8287200" cy="0"/>
          </a:xfrm>
          <a:prstGeom prst="straightConnector1">
            <a:avLst/>
          </a:prstGeom>
          <a:noFill/>
          <a:ln cap="flat" cmpd="sng" w="9525">
            <a:solidFill>
              <a:schemeClr val="dk2"/>
            </a:solidFill>
            <a:prstDash val="solid"/>
            <a:round/>
            <a:headEnd len="med" w="med" type="none"/>
            <a:tailEnd len="med" w="med" type="none"/>
          </a:ln>
        </p:spPr>
      </p:cxnSp>
      <p:sp>
        <p:nvSpPr>
          <p:cNvPr id="143" name="Google Shape;143;p23"/>
          <p:cNvSpPr/>
          <p:nvPr/>
        </p:nvSpPr>
        <p:spPr>
          <a:xfrm>
            <a:off x="276000" y="1774900"/>
            <a:ext cx="2351100" cy="2351100"/>
          </a:xfrm>
          <a:prstGeom prst="ellipse">
            <a:avLst/>
          </a:prstGeom>
          <a:solidFill>
            <a:srgbClr val="EAD1D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3"/>
          <p:cNvSpPr/>
          <p:nvPr/>
        </p:nvSpPr>
        <p:spPr>
          <a:xfrm>
            <a:off x="3320250" y="1774900"/>
            <a:ext cx="2351100" cy="2351100"/>
          </a:xfrm>
          <a:prstGeom prst="ellipse">
            <a:avLst/>
          </a:prstGeom>
          <a:solidFill>
            <a:srgbClr val="EAD1D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p:nvPr/>
        </p:nvSpPr>
        <p:spPr>
          <a:xfrm>
            <a:off x="6364500" y="1774900"/>
            <a:ext cx="2351100" cy="2351100"/>
          </a:xfrm>
          <a:prstGeom prst="ellipse">
            <a:avLst/>
          </a:prstGeom>
          <a:solidFill>
            <a:srgbClr val="EAD1D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txBox="1"/>
          <p:nvPr/>
        </p:nvSpPr>
        <p:spPr>
          <a:xfrm>
            <a:off x="453450" y="2156650"/>
            <a:ext cx="1886400" cy="1365900"/>
          </a:xfrm>
          <a:prstGeom prst="rect">
            <a:avLst/>
          </a:prstGeom>
          <a:noFill/>
          <a:ln>
            <a:noFill/>
          </a:ln>
        </p:spPr>
        <p:txBody>
          <a:bodyPr anchorCtr="0" anchor="t" bIns="91425" lIns="91425" spcFirstLastPara="1" rIns="91425" wrap="square" tIns="91425">
            <a:noAutofit/>
          </a:bodyPr>
          <a:lstStyle/>
          <a:p>
            <a:pPr indent="0" lvl="0" marL="228600" rtl="0" algn="l">
              <a:lnSpc>
                <a:spcPct val="115000"/>
              </a:lnSpc>
              <a:spcBef>
                <a:spcPts val="0"/>
              </a:spcBef>
              <a:spcAft>
                <a:spcPts val="0"/>
              </a:spcAft>
              <a:buClr>
                <a:schemeClr val="dk1"/>
              </a:buClr>
              <a:buSzPts val="1100"/>
              <a:buFont typeface="Arial"/>
              <a:buNone/>
            </a:pPr>
            <a:r>
              <a:rPr lang="en">
                <a:latin typeface="Average"/>
                <a:ea typeface="Average"/>
                <a:cs typeface="Average"/>
                <a:sym typeface="Average"/>
              </a:rPr>
              <a:t>“What’s the average amount of blood a girl lets out per day during her menstruation cycle?”</a:t>
            </a:r>
            <a:endParaRPr>
              <a:latin typeface="Average"/>
              <a:ea typeface="Average"/>
              <a:cs typeface="Average"/>
              <a:sym typeface="Average"/>
            </a:endParaRPr>
          </a:p>
          <a:p>
            <a:pPr indent="0" lvl="0" marL="0" rtl="0" algn="l">
              <a:spcBef>
                <a:spcPts val="0"/>
              </a:spcBef>
              <a:spcAft>
                <a:spcPts val="0"/>
              </a:spcAft>
              <a:buNone/>
            </a:pPr>
            <a:r>
              <a:t/>
            </a:r>
            <a:endParaRPr/>
          </a:p>
        </p:txBody>
      </p:sp>
      <p:sp>
        <p:nvSpPr>
          <p:cNvPr id="147" name="Google Shape;147;p23"/>
          <p:cNvSpPr txBox="1"/>
          <p:nvPr/>
        </p:nvSpPr>
        <p:spPr>
          <a:xfrm>
            <a:off x="3759900" y="2207050"/>
            <a:ext cx="1624200" cy="1486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Average"/>
                <a:ea typeface="Average"/>
                <a:cs typeface="Average"/>
                <a:sym typeface="Average"/>
              </a:rPr>
              <a:t>“I wish I was aware of the physical and emotional effects of periods on women.”</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p>
        </p:txBody>
      </p:sp>
      <p:sp>
        <p:nvSpPr>
          <p:cNvPr id="148" name="Google Shape;148;p23"/>
          <p:cNvSpPr txBox="1"/>
          <p:nvPr/>
        </p:nvSpPr>
        <p:spPr>
          <a:xfrm>
            <a:off x="6880350" y="1943800"/>
            <a:ext cx="1624200" cy="148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“I think I know more than I need to know about it (grew up in a family of 7 women so I know a lot of basics) and went to school that has a sex ed class..”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4"/>
          <p:cNvSpPr txBox="1"/>
          <p:nvPr>
            <p:ph type="title"/>
          </p:nvPr>
        </p:nvSpPr>
        <p:spPr>
          <a:xfrm>
            <a:off x="311700" y="2963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434343"/>
                </a:solidFill>
                <a:latin typeface="Average"/>
                <a:ea typeface="Average"/>
                <a:cs typeface="Average"/>
                <a:sym typeface="Average"/>
              </a:rPr>
              <a:t>What is your personal experience with accessibility, is it easy access for you? In a perfect world, how would you improve accessibility for those who cannot access it? How do you think we can help those who cannot afford period products?</a:t>
            </a:r>
            <a:endParaRPr sz="1800">
              <a:solidFill>
                <a:srgbClr val="434343"/>
              </a:solidFill>
              <a:latin typeface="Average"/>
              <a:ea typeface="Average"/>
              <a:cs typeface="Average"/>
              <a:sym typeface="Average"/>
            </a:endParaRPr>
          </a:p>
        </p:txBody>
      </p:sp>
      <p:sp>
        <p:nvSpPr>
          <p:cNvPr id="154" name="Google Shape;154;p24"/>
          <p:cNvSpPr txBox="1"/>
          <p:nvPr/>
        </p:nvSpPr>
        <p:spPr>
          <a:xfrm>
            <a:off x="195150" y="1432925"/>
            <a:ext cx="8837400" cy="1189500"/>
          </a:xfrm>
          <a:prstGeom prst="rect">
            <a:avLst/>
          </a:prstGeom>
          <a:solidFill>
            <a:srgbClr val="EAD1DC"/>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latin typeface="Average"/>
                <a:ea typeface="Average"/>
                <a:cs typeface="Average"/>
                <a:sym typeface="Average"/>
              </a:rPr>
              <a:t>“Financially, I am able to get period products whenever I need.  However, being a trans man, I am sometimes uncomfortable buying them as it causes dysphoria.  </a:t>
            </a:r>
            <a:r>
              <a:rPr b="1" lang="en">
                <a:latin typeface="Average"/>
                <a:ea typeface="Average"/>
                <a:cs typeface="Average"/>
                <a:sym typeface="Average"/>
              </a:rPr>
              <a:t>In addition, there is never anywhere in men's restrooms to dispose of used products. </a:t>
            </a:r>
            <a:r>
              <a:rPr lang="en">
                <a:latin typeface="Average"/>
                <a:ea typeface="Average"/>
                <a:cs typeface="Average"/>
                <a:sym typeface="Average"/>
              </a:rPr>
              <a:t> To increase accessibility, period products should not be taxed, and should be given out for free at schools, universities, hospitals, or other public spaces.”</a:t>
            </a:r>
            <a:endParaRPr>
              <a:latin typeface="Average"/>
              <a:ea typeface="Average"/>
              <a:cs typeface="Average"/>
              <a:sym typeface="Average"/>
            </a:endParaRPr>
          </a:p>
          <a:p>
            <a:pPr indent="0" lvl="0" marL="0" rtl="0" algn="l">
              <a:lnSpc>
                <a:spcPct val="115000"/>
              </a:lnSpc>
              <a:spcBef>
                <a:spcPts val="0"/>
              </a:spcBef>
              <a:spcAft>
                <a:spcPts val="0"/>
              </a:spcAft>
              <a:buClr>
                <a:schemeClr val="dk1"/>
              </a:buClr>
              <a:buSzPts val="1100"/>
              <a:buFont typeface="Arial"/>
              <a:buNone/>
            </a:pPr>
            <a:r>
              <a:rPr lang="en" sz="1100">
                <a:solidFill>
                  <a:srgbClr val="222222"/>
                </a:solidFill>
              </a:rPr>
              <a:t> </a:t>
            </a:r>
            <a:endParaRPr sz="1100">
              <a:solidFill>
                <a:srgbClr val="222222"/>
              </a:solidFill>
            </a:endParaRPr>
          </a:p>
          <a:p>
            <a:pPr indent="0" lvl="0" marL="0" rtl="0" algn="l">
              <a:spcBef>
                <a:spcPts val="0"/>
              </a:spcBef>
              <a:spcAft>
                <a:spcPts val="0"/>
              </a:spcAft>
              <a:buNone/>
            </a:pPr>
            <a:r>
              <a:t/>
            </a:r>
            <a:endParaRPr sz="1000">
              <a:solidFill>
                <a:schemeClr val="dk1"/>
              </a:solidFill>
              <a:highlight>
                <a:srgbClr val="FFFFFF"/>
              </a:highlight>
            </a:endParaRPr>
          </a:p>
        </p:txBody>
      </p:sp>
      <p:cxnSp>
        <p:nvCxnSpPr>
          <p:cNvPr id="155" name="Google Shape;155;p24"/>
          <p:cNvCxnSpPr/>
          <p:nvPr/>
        </p:nvCxnSpPr>
        <p:spPr>
          <a:xfrm>
            <a:off x="428400" y="1300975"/>
            <a:ext cx="8287200" cy="0"/>
          </a:xfrm>
          <a:prstGeom prst="straightConnector1">
            <a:avLst/>
          </a:prstGeom>
          <a:noFill/>
          <a:ln cap="flat" cmpd="sng" w="9525">
            <a:solidFill>
              <a:schemeClr val="dk2"/>
            </a:solidFill>
            <a:prstDash val="solid"/>
            <a:round/>
            <a:headEnd len="med" w="med" type="none"/>
            <a:tailEnd len="med" w="med" type="none"/>
          </a:ln>
        </p:spPr>
      </p:cxnSp>
      <p:sp>
        <p:nvSpPr>
          <p:cNvPr id="156" name="Google Shape;156;p24"/>
          <p:cNvSpPr txBox="1"/>
          <p:nvPr/>
        </p:nvSpPr>
        <p:spPr>
          <a:xfrm>
            <a:off x="195150" y="2772938"/>
            <a:ext cx="8837400" cy="875400"/>
          </a:xfrm>
          <a:prstGeom prst="rect">
            <a:avLst/>
          </a:prstGeom>
          <a:solidFill>
            <a:srgbClr val="EAD1DC"/>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Average"/>
                <a:ea typeface="Average"/>
                <a:cs typeface="Average"/>
                <a:sym typeface="Average"/>
              </a:rPr>
              <a:t>“Period accessibility is easy for me, I can just go to a store and buy some products. But for women that are financially unstable, it would be very difficult to either find donations of feminine products or to even purchase them. </a:t>
            </a:r>
            <a:r>
              <a:rPr b="1" lang="en">
                <a:latin typeface="Average"/>
                <a:ea typeface="Average"/>
                <a:cs typeface="Average"/>
                <a:sym typeface="Average"/>
              </a:rPr>
              <a:t>Feminine products should be cheaper, perhaps remove the tax on the products.”</a:t>
            </a:r>
            <a:endParaRPr b="1">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t/>
            </a:r>
            <a:endParaRPr sz="1000">
              <a:solidFill>
                <a:srgbClr val="FF0000"/>
              </a:solidFill>
              <a:highlight>
                <a:srgbClr val="FFFFFF"/>
              </a:highlight>
            </a:endParaRPr>
          </a:p>
          <a:p>
            <a:pPr indent="0" lvl="0" marL="0" rtl="0" algn="l">
              <a:spcBef>
                <a:spcPts val="0"/>
              </a:spcBef>
              <a:spcAft>
                <a:spcPts val="0"/>
              </a:spcAft>
              <a:buNone/>
            </a:pPr>
            <a:r>
              <a:t/>
            </a:r>
            <a:endParaRPr/>
          </a:p>
        </p:txBody>
      </p:sp>
      <p:sp>
        <p:nvSpPr>
          <p:cNvPr id="157" name="Google Shape;157;p24"/>
          <p:cNvSpPr txBox="1"/>
          <p:nvPr/>
        </p:nvSpPr>
        <p:spPr>
          <a:xfrm>
            <a:off x="195100" y="3798850"/>
            <a:ext cx="8837400" cy="1116000"/>
          </a:xfrm>
          <a:prstGeom prst="rect">
            <a:avLst/>
          </a:prstGeom>
          <a:solidFill>
            <a:srgbClr val="EAD1DC"/>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Average"/>
                <a:ea typeface="Average"/>
                <a:cs typeface="Average"/>
                <a:sym typeface="Average"/>
              </a:rPr>
              <a:t>“In a perfect world, I wouldn’t need to go around asking my friends for their pads (that they are happy to give me since they understand) but they also paid for or their parents paid for. </a:t>
            </a:r>
            <a:r>
              <a:rPr b="1" lang="en">
                <a:solidFill>
                  <a:schemeClr val="dk1"/>
                </a:solidFill>
                <a:latin typeface="Average"/>
                <a:ea typeface="Average"/>
                <a:cs typeface="Average"/>
                <a:sym typeface="Average"/>
              </a:rPr>
              <a:t>Why can’t I just go to a bathroom stall and get a pad.</a:t>
            </a:r>
            <a:r>
              <a:rPr lang="en">
                <a:solidFill>
                  <a:schemeClr val="dk1"/>
                </a:solidFill>
                <a:latin typeface="Average"/>
                <a:ea typeface="Average"/>
                <a:cs typeface="Average"/>
                <a:sym typeface="Average"/>
              </a:rPr>
              <a:t> I don’t always have quarters on me. I don’t even have cash on me in general to be honest. Who does anymore?!” </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434343"/>
                </a:solidFill>
                <a:highlight>
                  <a:srgbClr val="FFFFFF"/>
                </a:highlight>
                <a:latin typeface="Average"/>
                <a:ea typeface="Average"/>
                <a:cs typeface="Average"/>
                <a:sym typeface="Average"/>
              </a:rPr>
              <a:t>Can you share the problems you faced when you go through your period? What were the worst things you faced, and what did you wish could happen to make your experience better?</a:t>
            </a:r>
            <a:endParaRPr sz="1800">
              <a:solidFill>
                <a:srgbClr val="434343"/>
              </a:solidFill>
              <a:latin typeface="Average"/>
              <a:ea typeface="Average"/>
              <a:cs typeface="Average"/>
              <a:sym typeface="Average"/>
            </a:endParaRPr>
          </a:p>
        </p:txBody>
      </p:sp>
      <p:cxnSp>
        <p:nvCxnSpPr>
          <p:cNvPr id="163" name="Google Shape;163;p25"/>
          <p:cNvCxnSpPr/>
          <p:nvPr/>
        </p:nvCxnSpPr>
        <p:spPr>
          <a:xfrm>
            <a:off x="428400" y="1465400"/>
            <a:ext cx="8287200" cy="0"/>
          </a:xfrm>
          <a:prstGeom prst="straightConnector1">
            <a:avLst/>
          </a:prstGeom>
          <a:noFill/>
          <a:ln cap="flat" cmpd="sng" w="9525">
            <a:solidFill>
              <a:schemeClr val="dk2"/>
            </a:solidFill>
            <a:prstDash val="solid"/>
            <a:round/>
            <a:headEnd len="med" w="med" type="none"/>
            <a:tailEnd len="med" w="med" type="none"/>
          </a:ln>
        </p:spPr>
      </p:cxnSp>
      <p:cxnSp>
        <p:nvCxnSpPr>
          <p:cNvPr id="164" name="Google Shape;164;p25"/>
          <p:cNvCxnSpPr/>
          <p:nvPr/>
        </p:nvCxnSpPr>
        <p:spPr>
          <a:xfrm>
            <a:off x="2703850" y="1913075"/>
            <a:ext cx="9300" cy="2945700"/>
          </a:xfrm>
          <a:prstGeom prst="straightConnector1">
            <a:avLst/>
          </a:prstGeom>
          <a:noFill/>
          <a:ln cap="flat" cmpd="sng" w="9525">
            <a:solidFill>
              <a:schemeClr val="dk2"/>
            </a:solidFill>
            <a:prstDash val="solid"/>
            <a:round/>
            <a:headEnd len="med" w="med" type="none"/>
            <a:tailEnd len="med" w="med" type="none"/>
          </a:ln>
        </p:spPr>
      </p:cxnSp>
      <p:cxnSp>
        <p:nvCxnSpPr>
          <p:cNvPr id="165" name="Google Shape;165;p25"/>
          <p:cNvCxnSpPr/>
          <p:nvPr/>
        </p:nvCxnSpPr>
        <p:spPr>
          <a:xfrm>
            <a:off x="5610600" y="1913075"/>
            <a:ext cx="9300" cy="2945700"/>
          </a:xfrm>
          <a:prstGeom prst="straightConnector1">
            <a:avLst/>
          </a:prstGeom>
          <a:noFill/>
          <a:ln cap="flat" cmpd="sng" w="9525">
            <a:solidFill>
              <a:schemeClr val="dk2"/>
            </a:solidFill>
            <a:prstDash val="solid"/>
            <a:round/>
            <a:headEnd len="med" w="med" type="none"/>
            <a:tailEnd len="med" w="med" type="none"/>
          </a:ln>
        </p:spPr>
      </p:cxnSp>
      <p:sp>
        <p:nvSpPr>
          <p:cNvPr id="166" name="Google Shape;166;p25"/>
          <p:cNvSpPr txBox="1"/>
          <p:nvPr/>
        </p:nvSpPr>
        <p:spPr>
          <a:xfrm>
            <a:off x="389975" y="1618050"/>
            <a:ext cx="1960800" cy="3381300"/>
          </a:xfrm>
          <a:prstGeom prst="rect">
            <a:avLst/>
          </a:prstGeom>
          <a:solidFill>
            <a:srgbClr val="EAD1DC"/>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22222"/>
                </a:solidFill>
                <a:latin typeface="Average"/>
                <a:ea typeface="Average"/>
                <a:cs typeface="Average"/>
                <a:sym typeface="Average"/>
              </a:rPr>
              <a:t>“As a trans man, having a period is very dysphoria-inducing.  </a:t>
            </a:r>
            <a:r>
              <a:rPr b="1" lang="en">
                <a:solidFill>
                  <a:srgbClr val="222222"/>
                </a:solidFill>
                <a:latin typeface="Average"/>
                <a:ea typeface="Average"/>
                <a:cs typeface="Average"/>
                <a:sym typeface="Average"/>
              </a:rPr>
              <a:t>The language around having periods is always very women-focused and ignores any trans/nonbinary people who have periods</a:t>
            </a:r>
            <a:r>
              <a:rPr lang="en">
                <a:solidFill>
                  <a:srgbClr val="222222"/>
                </a:solidFill>
                <a:latin typeface="Average"/>
                <a:ea typeface="Average"/>
                <a:cs typeface="Average"/>
                <a:sym typeface="Average"/>
              </a:rPr>
              <a:t>, which makes it very difficult for me to talk about having a period without being seen as a woman.”</a:t>
            </a:r>
            <a:endParaRPr>
              <a:latin typeface="Average"/>
              <a:ea typeface="Average"/>
              <a:cs typeface="Average"/>
              <a:sym typeface="Average"/>
            </a:endParaRPr>
          </a:p>
        </p:txBody>
      </p:sp>
      <p:sp>
        <p:nvSpPr>
          <p:cNvPr id="167" name="Google Shape;167;p25"/>
          <p:cNvSpPr txBox="1"/>
          <p:nvPr/>
        </p:nvSpPr>
        <p:spPr>
          <a:xfrm>
            <a:off x="3181475" y="1618050"/>
            <a:ext cx="1960800" cy="3381300"/>
          </a:xfrm>
          <a:prstGeom prst="rect">
            <a:avLst/>
          </a:prstGeom>
          <a:solidFill>
            <a:srgbClr val="EAD1DC"/>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latin typeface="Average"/>
                <a:ea typeface="Average"/>
                <a:cs typeface="Average"/>
                <a:sym typeface="Average"/>
              </a:rPr>
              <a:t>“</a:t>
            </a:r>
            <a:r>
              <a:rPr b="1" lang="en">
                <a:solidFill>
                  <a:schemeClr val="dk1"/>
                </a:solidFill>
                <a:latin typeface="Average"/>
                <a:ea typeface="Average"/>
                <a:cs typeface="Average"/>
                <a:sym typeface="Average"/>
              </a:rPr>
              <a:t>Please have more empathy. </a:t>
            </a:r>
            <a:r>
              <a:rPr lang="en">
                <a:solidFill>
                  <a:schemeClr val="dk1"/>
                </a:solidFill>
                <a:latin typeface="Average"/>
                <a:ea typeface="Average"/>
                <a:cs typeface="Average"/>
                <a:sym typeface="Average"/>
              </a:rPr>
              <a:t>Understand that it’s a natural phenomenon, address both the physical pain and emotional needs.”</a:t>
            </a:r>
            <a:endParaRPr>
              <a:solidFill>
                <a:schemeClr val="dk1"/>
              </a:solidFill>
              <a:latin typeface="Average"/>
              <a:ea typeface="Average"/>
              <a:cs typeface="Average"/>
              <a:sym typeface="Average"/>
            </a:endParaRPr>
          </a:p>
          <a:p>
            <a:pPr indent="0" lvl="0" marL="0" rtl="0" algn="l">
              <a:spcBef>
                <a:spcPts val="1200"/>
              </a:spcBef>
              <a:spcAft>
                <a:spcPts val="0"/>
              </a:spcAft>
              <a:buNone/>
            </a:pPr>
            <a:r>
              <a:t/>
            </a:r>
            <a:endParaRPr>
              <a:solidFill>
                <a:srgbClr val="222222"/>
              </a:solidFill>
              <a:latin typeface="Average"/>
              <a:ea typeface="Average"/>
              <a:cs typeface="Average"/>
              <a:sym typeface="Average"/>
            </a:endParaRPr>
          </a:p>
        </p:txBody>
      </p:sp>
      <p:sp>
        <p:nvSpPr>
          <p:cNvPr id="168" name="Google Shape;168;p25"/>
          <p:cNvSpPr txBox="1"/>
          <p:nvPr/>
        </p:nvSpPr>
        <p:spPr>
          <a:xfrm>
            <a:off x="6261075" y="1654100"/>
            <a:ext cx="1960800" cy="3381300"/>
          </a:xfrm>
          <a:prstGeom prst="rect">
            <a:avLst/>
          </a:prstGeom>
          <a:solidFill>
            <a:srgbClr val="EAD1DC"/>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Average"/>
                <a:ea typeface="Average"/>
                <a:cs typeface="Average"/>
                <a:sym typeface="Average"/>
              </a:rPr>
              <a:t>“If I could ignore it I would. I used to get really bad cramps but ever since I started birth control, that helped with it a lot, but then again I still have to pay for birth control so you know, that’s fun. I just wished that it wasn’t such a hassle sometimes to clean up, find a pad, find a bathroom, etc. It’s like you can’t time the damn thing. </a:t>
            </a:r>
            <a:r>
              <a:rPr b="1" lang="en" sz="1100">
                <a:solidFill>
                  <a:schemeClr val="dk1"/>
                </a:solidFill>
                <a:latin typeface="Average"/>
                <a:ea typeface="Average"/>
                <a:cs typeface="Average"/>
                <a:sym typeface="Average"/>
              </a:rPr>
              <a:t>Have you ever seen the Koolaid man? Yeah. That’s your period.</a:t>
            </a:r>
            <a:r>
              <a:rPr lang="en" sz="1100">
                <a:solidFill>
                  <a:schemeClr val="dk1"/>
                </a:solidFill>
                <a:latin typeface="Average"/>
                <a:ea typeface="Average"/>
                <a:cs typeface="Average"/>
                <a:sym typeface="Average"/>
              </a:rPr>
              <a:t> Fun stuff. Not sure how to improve that since it’s biological you know?“</a:t>
            </a:r>
            <a:br>
              <a:rPr lang="en" sz="1100">
                <a:solidFill>
                  <a:schemeClr val="dk1"/>
                </a:solidFill>
                <a:latin typeface="Average"/>
                <a:ea typeface="Average"/>
                <a:cs typeface="Average"/>
                <a:sym typeface="Average"/>
              </a:rPr>
            </a:br>
            <a:br>
              <a:rPr lang="en" sz="1000">
                <a:solidFill>
                  <a:schemeClr val="dk1"/>
                </a:solidFill>
                <a:highlight>
                  <a:srgbClr val="FFFFFF"/>
                </a:highlight>
                <a:latin typeface="Average"/>
                <a:ea typeface="Average"/>
                <a:cs typeface="Average"/>
                <a:sym typeface="Average"/>
              </a:rPr>
            </a:br>
            <a:endParaRPr sz="1000">
              <a:solidFill>
                <a:schemeClr val="dk1"/>
              </a:solidFill>
              <a:highlight>
                <a:srgbClr val="FFFFFF"/>
              </a:highlight>
              <a:latin typeface="Average"/>
              <a:ea typeface="Average"/>
              <a:cs typeface="Average"/>
              <a:sym typeface="Average"/>
            </a:endParaRPr>
          </a:p>
          <a:p>
            <a:pPr indent="0" lvl="0" marL="0" rtl="0" algn="l">
              <a:lnSpc>
                <a:spcPct val="115000"/>
              </a:lnSpc>
              <a:spcBef>
                <a:spcPts val="1200"/>
              </a:spcBef>
              <a:spcAft>
                <a:spcPts val="0"/>
              </a:spcAft>
              <a:buNone/>
            </a:pPr>
            <a:r>
              <a:t/>
            </a:r>
            <a:endParaRPr sz="1000">
              <a:solidFill>
                <a:schemeClr val="dk1"/>
              </a:solidFill>
              <a:latin typeface="Average"/>
              <a:ea typeface="Average"/>
              <a:cs typeface="Average"/>
              <a:sym typeface="Average"/>
            </a:endParaRPr>
          </a:p>
          <a:p>
            <a:pPr indent="0" lvl="0" marL="0" rtl="0" algn="l">
              <a:spcBef>
                <a:spcPts val="1200"/>
              </a:spcBef>
              <a:spcAft>
                <a:spcPts val="0"/>
              </a:spcAft>
              <a:buNone/>
            </a:pPr>
            <a:r>
              <a:t/>
            </a:r>
            <a:endParaRPr sz="1000">
              <a:solidFill>
                <a:srgbClr val="222222"/>
              </a:solidFill>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pic>
        <p:nvPicPr>
          <p:cNvPr id="173" name="Google Shape;173;p26"/>
          <p:cNvPicPr preferRelativeResize="0"/>
          <p:nvPr/>
        </p:nvPicPr>
        <p:blipFill>
          <a:blip r:embed="rId4">
            <a:alphaModFix/>
          </a:blip>
          <a:stretch>
            <a:fillRect/>
          </a:stretch>
        </p:blipFill>
        <p:spPr>
          <a:xfrm>
            <a:off x="0" y="0"/>
            <a:ext cx="9144000" cy="5143500"/>
          </a:xfrm>
          <a:prstGeom prst="rect">
            <a:avLst/>
          </a:prstGeom>
          <a:noFill/>
          <a:ln>
            <a:noFill/>
          </a:ln>
        </p:spPr>
      </p:pic>
      <p:sp>
        <p:nvSpPr>
          <p:cNvPr id="174" name="Google Shape;174;p26"/>
          <p:cNvSpPr txBox="1"/>
          <p:nvPr/>
        </p:nvSpPr>
        <p:spPr>
          <a:xfrm>
            <a:off x="1063275" y="3725525"/>
            <a:ext cx="70281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After analyzing what we collected from each interview, we narrowed down our target audience to college students who struggle with access to feminine hygiene </a:t>
            </a:r>
            <a:r>
              <a:rPr lang="en">
                <a:latin typeface="Average"/>
                <a:ea typeface="Average"/>
                <a:cs typeface="Average"/>
                <a:sym typeface="Average"/>
              </a:rPr>
              <a:t>products</a:t>
            </a:r>
            <a:r>
              <a:rPr lang="en">
                <a:latin typeface="Average"/>
                <a:ea typeface="Average"/>
                <a:cs typeface="Average"/>
                <a:sym typeface="Average"/>
              </a:rPr>
              <a:t>.</a:t>
            </a:r>
            <a:endParaRPr>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pic>
        <p:nvPicPr>
          <p:cNvPr id="179" name="Google Shape;179;p27"/>
          <p:cNvPicPr preferRelativeResize="0"/>
          <p:nvPr/>
        </p:nvPicPr>
        <p:blipFill>
          <a:blip r:embed="rId3">
            <a:alphaModFix/>
          </a:blip>
          <a:stretch>
            <a:fillRect/>
          </a:stretch>
        </p:blipFill>
        <p:spPr>
          <a:xfrm>
            <a:off x="0" y="0"/>
            <a:ext cx="9144000" cy="5143500"/>
          </a:xfrm>
          <a:prstGeom prst="rect">
            <a:avLst/>
          </a:prstGeom>
          <a:noFill/>
          <a:ln>
            <a:noFill/>
          </a:ln>
        </p:spPr>
      </p:pic>
      <p:sp>
        <p:nvSpPr>
          <p:cNvPr id="180" name="Google Shape;180;p27"/>
          <p:cNvSpPr txBox="1"/>
          <p:nvPr/>
        </p:nvSpPr>
        <p:spPr>
          <a:xfrm>
            <a:off x="5663925" y="777125"/>
            <a:ext cx="28422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We need to find ways for those who struggle financially to have more accessibility </a:t>
            </a:r>
            <a:endParaRPr>
              <a:latin typeface="Average"/>
              <a:ea typeface="Average"/>
              <a:cs typeface="Average"/>
              <a:sym typeface="Average"/>
            </a:endParaRPr>
          </a:p>
        </p:txBody>
      </p:sp>
      <p:sp>
        <p:nvSpPr>
          <p:cNvPr id="181" name="Google Shape;181;p27"/>
          <p:cNvSpPr txBox="1"/>
          <p:nvPr/>
        </p:nvSpPr>
        <p:spPr>
          <a:xfrm>
            <a:off x="5663925" y="2052300"/>
            <a:ext cx="2842200" cy="10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Next step - Reaching out to more extremes: find ways to get to homeless shelters and speak to women’s resource centers</a:t>
            </a:r>
            <a:endParaRPr>
              <a:latin typeface="Average"/>
              <a:ea typeface="Average"/>
              <a:cs typeface="Average"/>
              <a:sym typeface="Average"/>
            </a:endParaRPr>
          </a:p>
        </p:txBody>
      </p:sp>
      <p:sp>
        <p:nvSpPr>
          <p:cNvPr id="182" name="Google Shape;182;p27"/>
          <p:cNvSpPr txBox="1"/>
          <p:nvPr/>
        </p:nvSpPr>
        <p:spPr>
          <a:xfrm>
            <a:off x="5663925" y="3453875"/>
            <a:ext cx="32922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Further conduct analysis on the responses we received from those who do not experience periods to see how we can improve education on periods</a:t>
            </a:r>
            <a:endParaRPr>
              <a:latin typeface="Average"/>
              <a:ea typeface="Average"/>
              <a:cs typeface="Average"/>
              <a:sym typeface="Average"/>
            </a:endParaRPr>
          </a:p>
        </p:txBody>
      </p:sp>
      <p:sp>
        <p:nvSpPr>
          <p:cNvPr id="183" name="Google Shape;183;p27"/>
          <p:cNvSpPr txBox="1"/>
          <p:nvPr/>
        </p:nvSpPr>
        <p:spPr>
          <a:xfrm>
            <a:off x="443400" y="332575"/>
            <a:ext cx="2671500" cy="25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Raleway"/>
                <a:ea typeface="Raleway"/>
                <a:cs typeface="Raleway"/>
                <a:sym typeface="Raleway"/>
              </a:rPr>
              <a:t>CON</a:t>
            </a:r>
            <a:endParaRPr sz="4800">
              <a:latin typeface="Raleway"/>
              <a:ea typeface="Raleway"/>
              <a:cs typeface="Raleway"/>
              <a:sym typeface="Raleway"/>
            </a:endParaRPr>
          </a:p>
          <a:p>
            <a:pPr indent="0" lvl="0" marL="0" rtl="0" algn="l">
              <a:spcBef>
                <a:spcPts val="0"/>
              </a:spcBef>
              <a:spcAft>
                <a:spcPts val="0"/>
              </a:spcAft>
              <a:buNone/>
            </a:pPr>
            <a:r>
              <a:rPr lang="en" sz="4800">
                <a:latin typeface="Raleway"/>
                <a:ea typeface="Raleway"/>
                <a:cs typeface="Raleway"/>
                <a:sym typeface="Raleway"/>
              </a:rPr>
              <a:t>CLU</a:t>
            </a:r>
            <a:endParaRPr sz="4800">
              <a:latin typeface="Raleway"/>
              <a:ea typeface="Raleway"/>
              <a:cs typeface="Raleway"/>
              <a:sym typeface="Raleway"/>
            </a:endParaRPr>
          </a:p>
          <a:p>
            <a:pPr indent="0" lvl="0" marL="0" rtl="0" algn="l">
              <a:spcBef>
                <a:spcPts val="0"/>
              </a:spcBef>
              <a:spcAft>
                <a:spcPts val="0"/>
              </a:spcAft>
              <a:buNone/>
            </a:pPr>
            <a:r>
              <a:rPr lang="en" sz="4800">
                <a:latin typeface="Raleway"/>
                <a:ea typeface="Raleway"/>
                <a:cs typeface="Raleway"/>
                <a:sym typeface="Raleway"/>
              </a:rPr>
              <a:t>SION</a:t>
            </a:r>
            <a:endParaRPr sz="4800">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pic>
        <p:nvPicPr>
          <p:cNvPr id="188" name="Google Shape;188;p28"/>
          <p:cNvPicPr preferRelativeResize="0"/>
          <p:nvPr/>
        </p:nvPicPr>
        <p:blipFill>
          <a:blip r:embed="rId3">
            <a:alphaModFix/>
          </a:blip>
          <a:stretch>
            <a:fillRect/>
          </a:stretch>
        </p:blipFill>
        <p:spPr>
          <a:xfrm>
            <a:off x="0" y="0"/>
            <a:ext cx="9144000" cy="5143500"/>
          </a:xfrm>
          <a:prstGeom prst="rect">
            <a:avLst/>
          </a:prstGeom>
          <a:noFill/>
          <a:ln>
            <a:noFill/>
          </a:ln>
        </p:spPr>
      </p:pic>
      <p:sp>
        <p:nvSpPr>
          <p:cNvPr id="189" name="Google Shape;189;p28"/>
          <p:cNvSpPr txBox="1"/>
          <p:nvPr/>
        </p:nvSpPr>
        <p:spPr>
          <a:xfrm>
            <a:off x="4410325" y="2011400"/>
            <a:ext cx="3525000" cy="69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999999"/>
                </a:solidFill>
                <a:latin typeface="Average"/>
                <a:ea typeface="Average"/>
                <a:cs typeface="Average"/>
                <a:sym typeface="Average"/>
              </a:rPr>
              <a:t>Questions?</a:t>
            </a:r>
            <a:endParaRPr sz="3600">
              <a:solidFill>
                <a:srgbClr val="999999"/>
              </a:solidFill>
              <a:latin typeface="Average"/>
              <a:ea typeface="Average"/>
              <a:cs typeface="Average"/>
              <a:sym typeface="Averag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pic>
        <p:nvPicPr>
          <p:cNvPr id="59" name="Google Shape;59;p14"/>
          <p:cNvPicPr preferRelativeResize="0"/>
          <p:nvPr/>
        </p:nvPicPr>
        <p:blipFill>
          <a:blip r:embed="rId4">
            <a:alphaModFix/>
          </a:blip>
          <a:stretch>
            <a:fillRect/>
          </a:stretch>
        </p:blipFill>
        <p:spPr>
          <a:xfrm>
            <a:off x="0" y="0"/>
            <a:ext cx="9144000" cy="5143500"/>
          </a:xfrm>
          <a:prstGeom prst="rect">
            <a:avLst/>
          </a:prstGeom>
          <a:noFill/>
          <a:ln>
            <a:noFill/>
          </a:ln>
        </p:spPr>
      </p:pic>
      <p:sp>
        <p:nvSpPr>
          <p:cNvPr id="60" name="Google Shape;60;p14"/>
          <p:cNvSpPr txBox="1"/>
          <p:nvPr/>
        </p:nvSpPr>
        <p:spPr>
          <a:xfrm>
            <a:off x="2217025" y="853575"/>
            <a:ext cx="45006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Average"/>
                <a:ea typeface="Average"/>
                <a:cs typeface="Average"/>
                <a:sym typeface="Average"/>
              </a:rPr>
              <a:t>Conducted survey of 74 people</a:t>
            </a:r>
            <a:endParaRPr sz="2400">
              <a:latin typeface="Average"/>
              <a:ea typeface="Average"/>
              <a:cs typeface="Average"/>
              <a:sym typeface="Average"/>
            </a:endParaRPr>
          </a:p>
        </p:txBody>
      </p:sp>
      <p:sp>
        <p:nvSpPr>
          <p:cNvPr id="61" name="Google Shape;61;p14"/>
          <p:cNvSpPr txBox="1"/>
          <p:nvPr/>
        </p:nvSpPr>
        <p:spPr>
          <a:xfrm>
            <a:off x="2217025" y="2144950"/>
            <a:ext cx="38688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Average"/>
                <a:ea typeface="Average"/>
                <a:cs typeface="Average"/>
                <a:sym typeface="Average"/>
              </a:rPr>
              <a:t>Narrowed down audience based on responses</a:t>
            </a:r>
            <a:endParaRPr sz="2400">
              <a:latin typeface="Average"/>
              <a:ea typeface="Average"/>
              <a:cs typeface="Average"/>
              <a:sym typeface="Average"/>
            </a:endParaRPr>
          </a:p>
        </p:txBody>
      </p:sp>
      <p:sp>
        <p:nvSpPr>
          <p:cNvPr id="62" name="Google Shape;62;p14"/>
          <p:cNvSpPr txBox="1"/>
          <p:nvPr/>
        </p:nvSpPr>
        <p:spPr>
          <a:xfrm>
            <a:off x="2217025" y="3613725"/>
            <a:ext cx="32922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Average"/>
                <a:ea typeface="Average"/>
                <a:cs typeface="Average"/>
                <a:sym typeface="Average"/>
              </a:rPr>
              <a:t>Narrowed down topic </a:t>
            </a:r>
            <a:endParaRPr sz="2400">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pic>
        <p:nvPicPr>
          <p:cNvPr id="67" name="Google Shape;67;p15"/>
          <p:cNvPicPr preferRelativeResize="0"/>
          <p:nvPr/>
        </p:nvPicPr>
        <p:blipFill>
          <a:blip r:embed="rId4">
            <a:alphaModFix/>
          </a:blip>
          <a:stretch>
            <a:fillRect/>
          </a:stretch>
        </p:blipFill>
        <p:spPr>
          <a:xfrm>
            <a:off x="0" y="0"/>
            <a:ext cx="9144000" cy="5143500"/>
          </a:xfrm>
          <a:prstGeom prst="rect">
            <a:avLst/>
          </a:prstGeom>
          <a:noFill/>
          <a:ln>
            <a:noFill/>
          </a:ln>
        </p:spPr>
      </p:pic>
      <p:sp>
        <p:nvSpPr>
          <p:cNvPr id="68" name="Google Shape;68;p15"/>
          <p:cNvSpPr txBox="1"/>
          <p:nvPr/>
        </p:nvSpPr>
        <p:spPr>
          <a:xfrm>
            <a:off x="343650" y="232775"/>
            <a:ext cx="1762500" cy="6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latin typeface="Raleway"/>
                <a:ea typeface="Raleway"/>
                <a:cs typeface="Raleway"/>
                <a:sym typeface="Raleway"/>
              </a:rPr>
              <a:t>GOALS THIS WEEK</a:t>
            </a:r>
            <a:endParaRPr sz="3600">
              <a:solidFill>
                <a:srgbClr val="FFFFFF"/>
              </a:solidFill>
              <a:latin typeface="Raleway"/>
              <a:ea typeface="Raleway"/>
              <a:cs typeface="Raleway"/>
              <a:sym typeface="Raleway"/>
            </a:endParaRPr>
          </a:p>
        </p:txBody>
      </p:sp>
      <p:sp>
        <p:nvSpPr>
          <p:cNvPr id="69" name="Google Shape;69;p15"/>
          <p:cNvSpPr txBox="1"/>
          <p:nvPr/>
        </p:nvSpPr>
        <p:spPr>
          <a:xfrm>
            <a:off x="817225" y="2686975"/>
            <a:ext cx="32922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Average"/>
                <a:ea typeface="Average"/>
                <a:cs typeface="Average"/>
                <a:sym typeface="Average"/>
              </a:rPr>
              <a:t>Answering our Initial Questions and narrowing down our target audience. We also wanted to see thoughts of those who did not go through periods, and interview some extremes. </a:t>
            </a:r>
            <a:endParaRPr sz="1800">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pic>
        <p:nvPicPr>
          <p:cNvPr id="74" name="Google Shape;74;p16"/>
          <p:cNvPicPr preferRelativeResize="0"/>
          <p:nvPr/>
        </p:nvPicPr>
        <p:blipFill>
          <a:blip r:embed="rId4">
            <a:alphaModFix/>
          </a:blip>
          <a:stretch>
            <a:fillRect/>
          </a:stretch>
        </p:blipFill>
        <p:spPr>
          <a:xfrm>
            <a:off x="0" y="0"/>
            <a:ext cx="9144000" cy="5143500"/>
          </a:xfrm>
          <a:prstGeom prst="rect">
            <a:avLst/>
          </a:prstGeom>
          <a:noFill/>
          <a:ln>
            <a:noFill/>
          </a:ln>
        </p:spPr>
      </p:pic>
      <p:sp>
        <p:nvSpPr>
          <p:cNvPr id="75" name="Google Shape;75;p16"/>
          <p:cNvSpPr txBox="1"/>
          <p:nvPr/>
        </p:nvSpPr>
        <p:spPr>
          <a:xfrm>
            <a:off x="-410650" y="2842650"/>
            <a:ext cx="3292200" cy="6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aleway"/>
                <a:ea typeface="Raleway"/>
                <a:cs typeface="Raleway"/>
                <a:sym typeface="Raleway"/>
              </a:rPr>
              <a:t>demographics</a:t>
            </a:r>
            <a:endParaRPr sz="1800">
              <a:latin typeface="Raleway"/>
              <a:ea typeface="Raleway"/>
              <a:cs typeface="Raleway"/>
              <a:sym typeface="Raleway"/>
            </a:endParaRPr>
          </a:p>
        </p:txBody>
      </p:sp>
      <p:cxnSp>
        <p:nvCxnSpPr>
          <p:cNvPr id="76" name="Google Shape;76;p16"/>
          <p:cNvCxnSpPr/>
          <p:nvPr/>
        </p:nvCxnSpPr>
        <p:spPr>
          <a:xfrm>
            <a:off x="509925" y="2842650"/>
            <a:ext cx="1352400" cy="0"/>
          </a:xfrm>
          <a:prstGeom prst="straightConnector1">
            <a:avLst/>
          </a:prstGeom>
          <a:noFill/>
          <a:ln cap="flat" cmpd="sng" w="9525">
            <a:solidFill>
              <a:schemeClr val="dk2"/>
            </a:solidFill>
            <a:prstDash val="solid"/>
            <a:round/>
            <a:headEnd len="med" w="med" type="none"/>
            <a:tailEnd len="med" w="med" type="none"/>
          </a:ln>
        </p:spPr>
      </p:cxnSp>
      <p:sp>
        <p:nvSpPr>
          <p:cNvPr id="77" name="Google Shape;77;p16"/>
          <p:cNvSpPr txBox="1"/>
          <p:nvPr/>
        </p:nvSpPr>
        <p:spPr>
          <a:xfrm>
            <a:off x="2925900" y="1264625"/>
            <a:ext cx="32922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Average"/>
                <a:ea typeface="Average"/>
                <a:cs typeface="Average"/>
                <a:sym typeface="Average"/>
              </a:rPr>
              <a:t>11</a:t>
            </a:r>
            <a:r>
              <a:rPr lang="en" sz="1800">
                <a:latin typeface="Average"/>
                <a:ea typeface="Average"/>
                <a:cs typeface="Average"/>
                <a:sym typeface="Average"/>
              </a:rPr>
              <a:t> interviewees total:</a:t>
            </a:r>
            <a:endParaRPr sz="1800">
              <a:latin typeface="Average"/>
              <a:ea typeface="Average"/>
              <a:cs typeface="Average"/>
              <a:sym typeface="Average"/>
            </a:endParaRPr>
          </a:p>
          <a:p>
            <a:pPr indent="0" lvl="0" marL="0" rtl="0" algn="l">
              <a:spcBef>
                <a:spcPts val="0"/>
              </a:spcBef>
              <a:spcAft>
                <a:spcPts val="0"/>
              </a:spcAft>
              <a:buNone/>
            </a:pPr>
            <a:r>
              <a:rPr b="1" lang="en" sz="1800">
                <a:latin typeface="Average"/>
                <a:ea typeface="Average"/>
                <a:cs typeface="Average"/>
                <a:sym typeface="Average"/>
              </a:rPr>
              <a:t>6 female, 5 male</a:t>
            </a:r>
            <a:endParaRPr b="1" sz="1800">
              <a:latin typeface="Average"/>
              <a:ea typeface="Average"/>
              <a:cs typeface="Average"/>
              <a:sym typeface="Average"/>
            </a:endParaRPr>
          </a:p>
          <a:p>
            <a:pPr indent="0" lvl="0" marL="0" rtl="0" algn="l">
              <a:spcBef>
                <a:spcPts val="0"/>
              </a:spcBef>
              <a:spcAft>
                <a:spcPts val="0"/>
              </a:spcAft>
              <a:buNone/>
            </a:pPr>
            <a:r>
              <a:rPr lang="en">
                <a:latin typeface="Average"/>
                <a:ea typeface="Average"/>
                <a:cs typeface="Average"/>
                <a:sym typeface="Average"/>
              </a:rPr>
              <a:t> </a:t>
            </a:r>
            <a:endParaRPr>
              <a:latin typeface="Average"/>
              <a:ea typeface="Average"/>
              <a:cs typeface="Average"/>
              <a:sym typeface="Average"/>
            </a:endParaRPr>
          </a:p>
        </p:txBody>
      </p:sp>
      <p:sp>
        <p:nvSpPr>
          <p:cNvPr id="78" name="Google Shape;78;p16"/>
          <p:cNvSpPr txBox="1"/>
          <p:nvPr/>
        </p:nvSpPr>
        <p:spPr>
          <a:xfrm>
            <a:off x="2925900" y="3061175"/>
            <a:ext cx="32922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Average"/>
                <a:ea typeface="Average"/>
                <a:cs typeface="Average"/>
                <a:sym typeface="Average"/>
              </a:rPr>
              <a:t>Employment Status:</a:t>
            </a:r>
            <a:endParaRPr sz="1800">
              <a:latin typeface="Average"/>
              <a:ea typeface="Average"/>
              <a:cs typeface="Average"/>
              <a:sym typeface="Average"/>
            </a:endParaRPr>
          </a:p>
          <a:p>
            <a:pPr indent="0" lvl="0" marL="0" rtl="0" algn="l">
              <a:spcBef>
                <a:spcPts val="0"/>
              </a:spcBef>
              <a:spcAft>
                <a:spcPts val="0"/>
              </a:spcAft>
              <a:buNone/>
            </a:pPr>
            <a:r>
              <a:rPr b="1" lang="en" sz="1800">
                <a:latin typeface="Average"/>
                <a:ea typeface="Average"/>
                <a:cs typeface="Average"/>
                <a:sym typeface="Average"/>
              </a:rPr>
              <a:t>10/11 </a:t>
            </a:r>
            <a:r>
              <a:rPr lang="en" sz="1800">
                <a:latin typeface="Average"/>
                <a:ea typeface="Average"/>
                <a:cs typeface="Average"/>
                <a:sym typeface="Average"/>
              </a:rPr>
              <a:t>Interviewed were </a:t>
            </a:r>
            <a:endParaRPr sz="1800">
              <a:latin typeface="Average"/>
              <a:ea typeface="Average"/>
              <a:cs typeface="Average"/>
              <a:sym typeface="Average"/>
            </a:endParaRPr>
          </a:p>
          <a:p>
            <a:pPr indent="0" lvl="0" marL="0" rtl="0" algn="l">
              <a:spcBef>
                <a:spcPts val="0"/>
              </a:spcBef>
              <a:spcAft>
                <a:spcPts val="0"/>
              </a:spcAft>
              <a:buNone/>
            </a:pPr>
            <a:r>
              <a:rPr b="1" lang="en" sz="1800">
                <a:latin typeface="Average"/>
                <a:ea typeface="Average"/>
                <a:cs typeface="Average"/>
                <a:sym typeface="Average"/>
              </a:rPr>
              <a:t>unemployed</a:t>
            </a:r>
            <a:endParaRPr b="1" sz="1800">
              <a:latin typeface="Average"/>
              <a:ea typeface="Average"/>
              <a:cs typeface="Average"/>
              <a:sym typeface="Average"/>
            </a:endParaRPr>
          </a:p>
        </p:txBody>
      </p:sp>
      <p:sp>
        <p:nvSpPr>
          <p:cNvPr id="79" name="Google Shape;79;p16"/>
          <p:cNvSpPr txBox="1"/>
          <p:nvPr/>
        </p:nvSpPr>
        <p:spPr>
          <a:xfrm>
            <a:off x="5719125" y="1264625"/>
            <a:ext cx="32922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Average"/>
                <a:ea typeface="Average"/>
                <a:cs typeface="Average"/>
                <a:sym typeface="Average"/>
              </a:rPr>
              <a:t>Age Range:</a:t>
            </a:r>
            <a:endParaRPr sz="1800">
              <a:latin typeface="Average"/>
              <a:ea typeface="Average"/>
              <a:cs typeface="Average"/>
              <a:sym typeface="Average"/>
            </a:endParaRPr>
          </a:p>
          <a:p>
            <a:pPr indent="0" lvl="0" marL="0" rtl="0" algn="l">
              <a:spcBef>
                <a:spcPts val="0"/>
              </a:spcBef>
              <a:spcAft>
                <a:spcPts val="0"/>
              </a:spcAft>
              <a:buNone/>
            </a:pPr>
            <a:r>
              <a:rPr b="1" lang="en" sz="1800">
                <a:latin typeface="Average"/>
                <a:ea typeface="Average"/>
                <a:cs typeface="Average"/>
                <a:sym typeface="Average"/>
              </a:rPr>
              <a:t>19 - 27</a:t>
            </a:r>
            <a:endParaRPr b="1" sz="1800">
              <a:latin typeface="Average"/>
              <a:ea typeface="Average"/>
              <a:cs typeface="Average"/>
              <a:sym typeface="Average"/>
            </a:endParaRPr>
          </a:p>
        </p:txBody>
      </p:sp>
      <p:sp>
        <p:nvSpPr>
          <p:cNvPr id="80" name="Google Shape;80;p16"/>
          <p:cNvSpPr txBox="1"/>
          <p:nvPr/>
        </p:nvSpPr>
        <p:spPr>
          <a:xfrm>
            <a:off x="5719125" y="3061175"/>
            <a:ext cx="3292200" cy="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Average"/>
                <a:ea typeface="Average"/>
                <a:cs typeface="Average"/>
                <a:sym typeface="Average"/>
              </a:rPr>
              <a:t>Student Status:</a:t>
            </a:r>
            <a:endParaRPr sz="1800">
              <a:latin typeface="Average"/>
              <a:ea typeface="Average"/>
              <a:cs typeface="Average"/>
              <a:sym typeface="Average"/>
            </a:endParaRPr>
          </a:p>
          <a:p>
            <a:pPr indent="0" lvl="0" marL="0" rtl="0" algn="l">
              <a:spcBef>
                <a:spcPts val="0"/>
              </a:spcBef>
              <a:spcAft>
                <a:spcPts val="0"/>
              </a:spcAft>
              <a:buNone/>
            </a:pPr>
            <a:r>
              <a:rPr b="1" lang="en" sz="1800">
                <a:latin typeface="Average"/>
                <a:ea typeface="Average"/>
                <a:cs typeface="Average"/>
                <a:sym typeface="Average"/>
              </a:rPr>
              <a:t>8/11</a:t>
            </a:r>
            <a:r>
              <a:rPr lang="en" sz="1800">
                <a:latin typeface="Average"/>
                <a:ea typeface="Average"/>
                <a:cs typeface="Average"/>
                <a:sym typeface="Average"/>
              </a:rPr>
              <a:t> of those interviewed are </a:t>
            </a:r>
            <a:r>
              <a:rPr b="1" lang="en" sz="1800">
                <a:latin typeface="Average"/>
                <a:ea typeface="Average"/>
                <a:cs typeface="Average"/>
                <a:sym typeface="Average"/>
              </a:rPr>
              <a:t>students</a:t>
            </a:r>
            <a:endParaRPr b="1" sz="1800">
              <a:latin typeface="Average"/>
              <a:ea typeface="Average"/>
              <a:cs typeface="Average"/>
              <a:sym typeface="Average"/>
            </a:endParaRPr>
          </a:p>
          <a:p>
            <a:pPr indent="0" lvl="0" marL="0" rtl="0" algn="l">
              <a:spcBef>
                <a:spcPts val="0"/>
              </a:spcBef>
              <a:spcAft>
                <a:spcPts val="0"/>
              </a:spcAft>
              <a:buNone/>
            </a:pPr>
            <a:r>
              <a:rPr b="1" lang="en" sz="1800">
                <a:latin typeface="Average"/>
                <a:ea typeface="Average"/>
                <a:cs typeface="Average"/>
                <a:sym typeface="Average"/>
              </a:rPr>
              <a:t>at UIUC</a:t>
            </a:r>
            <a:endParaRPr b="1" sz="1800">
              <a:latin typeface="Average"/>
              <a:ea typeface="Average"/>
              <a:cs typeface="Average"/>
              <a:sym typeface="Average"/>
            </a:endParaRPr>
          </a:p>
        </p:txBody>
      </p:sp>
      <p:sp>
        <p:nvSpPr>
          <p:cNvPr id="81" name="Google Shape;81;p16"/>
          <p:cNvSpPr/>
          <p:nvPr/>
        </p:nvSpPr>
        <p:spPr>
          <a:xfrm>
            <a:off x="410150" y="2277300"/>
            <a:ext cx="1585200" cy="498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txBox="1"/>
          <p:nvPr/>
        </p:nvSpPr>
        <p:spPr>
          <a:xfrm>
            <a:off x="168200" y="2310600"/>
            <a:ext cx="2134500" cy="4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INTERVIEW</a:t>
            </a:r>
            <a:endParaRPr b="1" sz="2400">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pic>
        <p:nvPicPr>
          <p:cNvPr id="87" name="Google Shape;87;p17"/>
          <p:cNvPicPr preferRelativeResize="0"/>
          <p:nvPr/>
        </p:nvPicPr>
        <p:blipFill>
          <a:blip r:embed="rId4">
            <a:alphaModFix/>
          </a:blip>
          <a:stretch>
            <a:fillRect/>
          </a:stretch>
        </p:blipFill>
        <p:spPr>
          <a:xfrm>
            <a:off x="0" y="0"/>
            <a:ext cx="9144000" cy="5143500"/>
          </a:xfrm>
          <a:prstGeom prst="rect">
            <a:avLst/>
          </a:prstGeom>
          <a:noFill/>
          <a:ln>
            <a:noFill/>
          </a:ln>
        </p:spPr>
      </p:pic>
      <p:sp>
        <p:nvSpPr>
          <p:cNvPr id="88" name="Google Shape;88;p17"/>
          <p:cNvSpPr txBox="1"/>
          <p:nvPr/>
        </p:nvSpPr>
        <p:spPr>
          <a:xfrm>
            <a:off x="808650" y="1530650"/>
            <a:ext cx="2206500" cy="67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Average"/>
                <a:ea typeface="Average"/>
                <a:cs typeface="Average"/>
                <a:sym typeface="Average"/>
              </a:rPr>
              <a:t>What is the first thing that comes into your mind when you hear the word “</a:t>
            </a:r>
            <a:r>
              <a:rPr b="1" lang="en">
                <a:solidFill>
                  <a:schemeClr val="dk1"/>
                </a:solidFill>
                <a:latin typeface="Average"/>
                <a:ea typeface="Average"/>
                <a:cs typeface="Average"/>
                <a:sym typeface="Average"/>
              </a:rPr>
              <a:t>period</a:t>
            </a:r>
            <a:r>
              <a:rPr lang="en">
                <a:solidFill>
                  <a:schemeClr val="dk1"/>
                </a:solidFill>
                <a:latin typeface="Average"/>
                <a:ea typeface="Average"/>
                <a:cs typeface="Average"/>
                <a:sym typeface="Average"/>
              </a:rPr>
              <a:t>?” </a:t>
            </a:r>
            <a:br>
              <a:rPr lang="en">
                <a:solidFill>
                  <a:schemeClr val="dk1"/>
                </a:solidFill>
                <a:latin typeface="Average"/>
                <a:ea typeface="Average"/>
                <a:cs typeface="Average"/>
                <a:sym typeface="Average"/>
              </a:rPr>
            </a:br>
            <a:endParaRPr>
              <a:latin typeface="Average"/>
              <a:ea typeface="Average"/>
              <a:cs typeface="Average"/>
              <a:sym typeface="Average"/>
            </a:endParaRPr>
          </a:p>
        </p:txBody>
      </p:sp>
      <p:sp>
        <p:nvSpPr>
          <p:cNvPr id="89" name="Google Shape;89;p17"/>
          <p:cNvSpPr txBox="1"/>
          <p:nvPr/>
        </p:nvSpPr>
        <p:spPr>
          <a:xfrm>
            <a:off x="808650" y="3124150"/>
            <a:ext cx="2394900" cy="67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Average"/>
                <a:ea typeface="Average"/>
                <a:cs typeface="Average"/>
                <a:sym typeface="Average"/>
              </a:rPr>
              <a:t>What were the worst things you faced, and what did you wish could happen to make your </a:t>
            </a:r>
            <a:r>
              <a:rPr b="1" lang="en">
                <a:solidFill>
                  <a:schemeClr val="dk1"/>
                </a:solidFill>
                <a:latin typeface="Average"/>
                <a:ea typeface="Average"/>
                <a:cs typeface="Average"/>
                <a:sym typeface="Average"/>
              </a:rPr>
              <a:t>experience better</a:t>
            </a:r>
            <a:r>
              <a:rPr lang="en">
                <a:solidFill>
                  <a:schemeClr val="dk1"/>
                </a:solidFill>
                <a:latin typeface="Average"/>
                <a:ea typeface="Average"/>
                <a:cs typeface="Average"/>
                <a:sym typeface="Average"/>
              </a:rPr>
              <a:t>?</a:t>
            </a:r>
            <a:br>
              <a:rPr lang="en">
                <a:solidFill>
                  <a:schemeClr val="dk1"/>
                </a:solidFill>
                <a:latin typeface="Average"/>
                <a:ea typeface="Average"/>
                <a:cs typeface="Average"/>
                <a:sym typeface="Average"/>
              </a:rPr>
            </a:br>
            <a:endParaRPr>
              <a:latin typeface="Average"/>
              <a:ea typeface="Average"/>
              <a:cs typeface="Average"/>
              <a:sym typeface="Average"/>
            </a:endParaRPr>
          </a:p>
        </p:txBody>
      </p:sp>
      <p:sp>
        <p:nvSpPr>
          <p:cNvPr id="90" name="Google Shape;90;p17"/>
          <p:cNvSpPr txBox="1"/>
          <p:nvPr/>
        </p:nvSpPr>
        <p:spPr>
          <a:xfrm>
            <a:off x="3341550" y="1530650"/>
            <a:ext cx="2788500" cy="67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Average"/>
                <a:ea typeface="Average"/>
                <a:cs typeface="Average"/>
                <a:sym typeface="Average"/>
              </a:rPr>
              <a:t>What do you think about the </a:t>
            </a:r>
            <a:r>
              <a:rPr b="1" lang="en">
                <a:solidFill>
                  <a:schemeClr val="dk1"/>
                </a:solidFill>
                <a:latin typeface="Average"/>
                <a:ea typeface="Average"/>
                <a:cs typeface="Average"/>
                <a:sym typeface="Average"/>
              </a:rPr>
              <a:t>tampon tax</a:t>
            </a:r>
            <a:r>
              <a:rPr lang="en">
                <a:solidFill>
                  <a:schemeClr val="dk1"/>
                </a:solidFill>
                <a:latin typeface="Average"/>
                <a:ea typeface="Average"/>
                <a:cs typeface="Average"/>
                <a:sym typeface="Average"/>
              </a:rPr>
              <a:t>? What do you think should be done to make period products more affordable?</a:t>
            </a:r>
            <a:br>
              <a:rPr lang="en">
                <a:solidFill>
                  <a:schemeClr val="dk1"/>
                </a:solidFill>
                <a:latin typeface="Average"/>
                <a:ea typeface="Average"/>
                <a:cs typeface="Average"/>
                <a:sym typeface="Average"/>
              </a:rPr>
            </a:br>
            <a:endParaRPr>
              <a:latin typeface="Average"/>
              <a:ea typeface="Average"/>
              <a:cs typeface="Average"/>
              <a:sym typeface="Average"/>
            </a:endParaRPr>
          </a:p>
        </p:txBody>
      </p:sp>
      <p:sp>
        <p:nvSpPr>
          <p:cNvPr id="91" name="Google Shape;91;p17"/>
          <p:cNvSpPr txBox="1"/>
          <p:nvPr/>
        </p:nvSpPr>
        <p:spPr>
          <a:xfrm>
            <a:off x="2576700" y="299300"/>
            <a:ext cx="3990600" cy="5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999999"/>
                </a:solidFill>
                <a:latin typeface="Raleway"/>
                <a:ea typeface="Raleway"/>
                <a:cs typeface="Raleway"/>
                <a:sym typeface="Raleway"/>
              </a:rPr>
              <a:t>What Did We Ask?</a:t>
            </a:r>
            <a:endParaRPr sz="3000">
              <a:solidFill>
                <a:srgbClr val="999999"/>
              </a:solidFill>
              <a:latin typeface="Raleway"/>
              <a:ea typeface="Raleway"/>
              <a:cs typeface="Raleway"/>
              <a:sym typeface="Raleway"/>
            </a:endParaRPr>
          </a:p>
        </p:txBody>
      </p:sp>
      <p:sp>
        <p:nvSpPr>
          <p:cNvPr id="92" name="Google Shape;92;p17"/>
          <p:cNvSpPr txBox="1"/>
          <p:nvPr/>
        </p:nvSpPr>
        <p:spPr>
          <a:xfrm>
            <a:off x="3341550" y="3124150"/>
            <a:ext cx="2644500" cy="67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Average"/>
                <a:ea typeface="Average"/>
                <a:cs typeface="Average"/>
                <a:sym typeface="Average"/>
              </a:rPr>
              <a:t>How would you improve accessibility for those who cannot access it? How do you think we can help those who cannot afford period products? </a:t>
            </a:r>
            <a:r>
              <a:rPr b="1" lang="en">
                <a:solidFill>
                  <a:schemeClr val="dk1"/>
                </a:solidFill>
                <a:latin typeface="Average"/>
                <a:ea typeface="Average"/>
                <a:cs typeface="Average"/>
                <a:sym typeface="Average"/>
              </a:rPr>
              <a:t>(Period Poverty)</a:t>
            </a:r>
            <a:br>
              <a:rPr lang="en">
                <a:solidFill>
                  <a:schemeClr val="dk1"/>
                </a:solidFill>
                <a:latin typeface="Average"/>
                <a:ea typeface="Average"/>
                <a:cs typeface="Average"/>
                <a:sym typeface="Average"/>
              </a:rPr>
            </a:br>
            <a:endParaRPr>
              <a:latin typeface="Average"/>
              <a:ea typeface="Average"/>
              <a:cs typeface="Average"/>
              <a:sym typeface="Average"/>
            </a:endParaRPr>
          </a:p>
        </p:txBody>
      </p:sp>
      <p:sp>
        <p:nvSpPr>
          <p:cNvPr id="93" name="Google Shape;93;p17"/>
          <p:cNvSpPr txBox="1"/>
          <p:nvPr/>
        </p:nvSpPr>
        <p:spPr>
          <a:xfrm>
            <a:off x="6063550" y="1530650"/>
            <a:ext cx="2328000" cy="106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Average"/>
                <a:ea typeface="Average"/>
                <a:cs typeface="Average"/>
                <a:sym typeface="Average"/>
              </a:rPr>
              <a:t>Have you seen others that have struggled with </a:t>
            </a:r>
            <a:r>
              <a:rPr b="1" lang="en">
                <a:solidFill>
                  <a:schemeClr val="dk1"/>
                </a:solidFill>
                <a:latin typeface="Average"/>
                <a:ea typeface="Average"/>
                <a:cs typeface="Average"/>
                <a:sym typeface="Average"/>
              </a:rPr>
              <a:t>accessibility</a:t>
            </a:r>
            <a:r>
              <a:rPr lang="en">
                <a:solidFill>
                  <a:schemeClr val="dk1"/>
                </a:solidFill>
                <a:latin typeface="Average"/>
                <a:ea typeface="Average"/>
                <a:cs typeface="Average"/>
                <a:sym typeface="Average"/>
              </a:rPr>
              <a:t>? What did you observe?</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sp>
        <p:nvSpPr>
          <p:cNvPr id="94" name="Google Shape;94;p17"/>
          <p:cNvSpPr txBox="1"/>
          <p:nvPr/>
        </p:nvSpPr>
        <p:spPr>
          <a:xfrm>
            <a:off x="6124050" y="3124150"/>
            <a:ext cx="2205900" cy="92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Average"/>
                <a:ea typeface="Average"/>
                <a:cs typeface="Average"/>
                <a:sym typeface="Average"/>
              </a:rPr>
              <a:t>What do you think about the </a:t>
            </a:r>
            <a:r>
              <a:rPr b="1" lang="en">
                <a:solidFill>
                  <a:schemeClr val="dk1"/>
                </a:solidFill>
                <a:latin typeface="Average"/>
                <a:ea typeface="Average"/>
                <a:cs typeface="Average"/>
                <a:sym typeface="Average"/>
              </a:rPr>
              <a:t>stigma </a:t>
            </a:r>
            <a:r>
              <a:rPr lang="en">
                <a:solidFill>
                  <a:schemeClr val="dk1"/>
                </a:solidFill>
                <a:latin typeface="Average"/>
                <a:ea typeface="Average"/>
                <a:cs typeface="Average"/>
                <a:sym typeface="Average"/>
              </a:rPr>
              <a:t>about menstruation, and the way society thinks about it in general? </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cxnSp>
        <p:nvCxnSpPr>
          <p:cNvPr id="95" name="Google Shape;95;p17"/>
          <p:cNvCxnSpPr/>
          <p:nvPr/>
        </p:nvCxnSpPr>
        <p:spPr>
          <a:xfrm>
            <a:off x="3020100" y="1069025"/>
            <a:ext cx="3103800" cy="111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pic>
        <p:nvPicPr>
          <p:cNvPr id="100" name="Google Shape;100;p18"/>
          <p:cNvPicPr preferRelativeResize="0"/>
          <p:nvPr/>
        </p:nvPicPr>
        <p:blipFill>
          <a:blip r:embed="rId3">
            <a:alphaModFix/>
          </a:blip>
          <a:stretch>
            <a:fillRect/>
          </a:stretch>
        </p:blipFill>
        <p:spPr>
          <a:xfrm>
            <a:off x="0" y="0"/>
            <a:ext cx="9144000" cy="5143500"/>
          </a:xfrm>
          <a:prstGeom prst="rect">
            <a:avLst/>
          </a:prstGeom>
          <a:noFill/>
          <a:ln>
            <a:noFill/>
          </a:ln>
        </p:spPr>
      </p:pic>
      <p:sp>
        <p:nvSpPr>
          <p:cNvPr id="101" name="Google Shape;101;p18"/>
          <p:cNvSpPr txBox="1"/>
          <p:nvPr/>
        </p:nvSpPr>
        <p:spPr>
          <a:xfrm>
            <a:off x="-210600" y="1782500"/>
            <a:ext cx="6384900" cy="74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999999"/>
                </a:solidFill>
                <a:latin typeface="Average"/>
                <a:ea typeface="Average"/>
                <a:cs typeface="Average"/>
                <a:sym typeface="Average"/>
              </a:rPr>
              <a:t>Why?</a:t>
            </a:r>
            <a:endParaRPr sz="6000">
              <a:solidFill>
                <a:srgbClr val="999999"/>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AEC"/>
        </a:solidFill>
      </p:bgPr>
    </p:bg>
    <p:spTree>
      <p:nvGrpSpPr>
        <p:cNvPr id="105" name="Shape 105"/>
        <p:cNvGrpSpPr/>
        <p:nvPr/>
      </p:nvGrpSpPr>
      <p:grpSpPr>
        <a:xfrm>
          <a:off x="0" y="0"/>
          <a:ext cx="0" cy="0"/>
          <a:chOff x="0" y="0"/>
          <a:chExt cx="0" cy="0"/>
        </a:xfrm>
      </p:grpSpPr>
      <p:sp>
        <p:nvSpPr>
          <p:cNvPr id="106" name="Google Shape;106;p19"/>
          <p:cNvSpPr txBox="1"/>
          <p:nvPr/>
        </p:nvSpPr>
        <p:spPr>
          <a:xfrm>
            <a:off x="831375" y="1563000"/>
            <a:ext cx="7028100" cy="26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EA9999"/>
                </a:solidFill>
                <a:latin typeface="Average"/>
                <a:ea typeface="Average"/>
                <a:cs typeface="Average"/>
                <a:sym typeface="Average"/>
              </a:rPr>
              <a:t>We wanted to learn more about the way people thought about periods, as well as the accessibility of sanitary products in society.</a:t>
            </a:r>
            <a:endParaRPr sz="3000">
              <a:solidFill>
                <a:srgbClr val="EA9999"/>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pic>
        <p:nvPicPr>
          <p:cNvPr id="111" name="Google Shape;111;p20"/>
          <p:cNvPicPr preferRelativeResize="0"/>
          <p:nvPr/>
        </p:nvPicPr>
        <p:blipFill>
          <a:blip r:embed="rId4">
            <a:alphaModFix/>
          </a:blip>
          <a:stretch>
            <a:fillRect/>
          </a:stretch>
        </p:blipFill>
        <p:spPr>
          <a:xfrm>
            <a:off x="0" y="0"/>
            <a:ext cx="9144000" cy="5143500"/>
          </a:xfrm>
          <a:prstGeom prst="rect">
            <a:avLst/>
          </a:prstGeom>
          <a:noFill/>
          <a:ln>
            <a:noFill/>
          </a:ln>
        </p:spPr>
      </p:pic>
      <p:sp>
        <p:nvSpPr>
          <p:cNvPr id="112" name="Google Shape;112;p20"/>
          <p:cNvSpPr txBox="1"/>
          <p:nvPr/>
        </p:nvSpPr>
        <p:spPr>
          <a:xfrm>
            <a:off x="310400" y="864650"/>
            <a:ext cx="2782500" cy="111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FFFFFF"/>
                </a:solidFill>
                <a:latin typeface="Average"/>
                <a:ea typeface="Average"/>
                <a:cs typeface="Average"/>
                <a:sym typeface="Average"/>
              </a:rPr>
              <a:t>Extremes</a:t>
            </a:r>
            <a:endParaRPr sz="4800">
              <a:solidFill>
                <a:srgbClr val="FFFFFF"/>
              </a:solidFill>
              <a:latin typeface="Average"/>
              <a:ea typeface="Average"/>
              <a:cs typeface="Average"/>
              <a:sym typeface="Average"/>
            </a:endParaRPr>
          </a:p>
        </p:txBody>
      </p:sp>
      <p:sp>
        <p:nvSpPr>
          <p:cNvPr id="113" name="Google Shape;113;p20"/>
          <p:cNvSpPr txBox="1"/>
          <p:nvPr/>
        </p:nvSpPr>
        <p:spPr>
          <a:xfrm>
            <a:off x="3981775" y="783225"/>
            <a:ext cx="4098900" cy="6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Average"/>
                <a:ea typeface="Average"/>
                <a:cs typeface="Average"/>
                <a:sym typeface="Average"/>
              </a:rPr>
              <a:t>A young mother of multiple children</a:t>
            </a:r>
            <a:endParaRPr sz="1800">
              <a:latin typeface="Average"/>
              <a:ea typeface="Average"/>
              <a:cs typeface="Average"/>
              <a:sym typeface="Average"/>
            </a:endParaRPr>
          </a:p>
        </p:txBody>
      </p:sp>
      <p:sp>
        <p:nvSpPr>
          <p:cNvPr id="114" name="Google Shape;114;p20"/>
          <p:cNvSpPr txBox="1"/>
          <p:nvPr/>
        </p:nvSpPr>
        <p:spPr>
          <a:xfrm>
            <a:off x="4499875" y="1850438"/>
            <a:ext cx="3062700" cy="52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Average"/>
                <a:ea typeface="Average"/>
                <a:cs typeface="Average"/>
                <a:sym typeface="Average"/>
              </a:rPr>
              <a:t>The homeless</a:t>
            </a:r>
            <a:endParaRPr sz="1800">
              <a:latin typeface="Average"/>
              <a:ea typeface="Average"/>
              <a:cs typeface="Average"/>
              <a:sym typeface="Average"/>
            </a:endParaRPr>
          </a:p>
        </p:txBody>
      </p:sp>
      <p:sp>
        <p:nvSpPr>
          <p:cNvPr id="115" name="Google Shape;115;p20"/>
          <p:cNvSpPr txBox="1"/>
          <p:nvPr/>
        </p:nvSpPr>
        <p:spPr>
          <a:xfrm>
            <a:off x="3950575" y="2763175"/>
            <a:ext cx="3292200" cy="74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16" name="Google Shape;116;p20"/>
          <p:cNvSpPr txBox="1"/>
          <p:nvPr/>
        </p:nvSpPr>
        <p:spPr>
          <a:xfrm>
            <a:off x="4616275" y="2817263"/>
            <a:ext cx="2829900" cy="53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Average"/>
                <a:ea typeface="Average"/>
                <a:cs typeface="Average"/>
                <a:sym typeface="Average"/>
              </a:rPr>
              <a:t>Transgender men</a:t>
            </a:r>
            <a:endParaRPr sz="1800">
              <a:latin typeface="Average"/>
              <a:ea typeface="Average"/>
              <a:cs typeface="Average"/>
              <a:sym typeface="Average"/>
            </a:endParaRPr>
          </a:p>
        </p:txBody>
      </p:sp>
      <p:sp>
        <p:nvSpPr>
          <p:cNvPr id="117" name="Google Shape;117;p20"/>
          <p:cNvSpPr txBox="1"/>
          <p:nvPr/>
        </p:nvSpPr>
        <p:spPr>
          <a:xfrm>
            <a:off x="3950575" y="3739900"/>
            <a:ext cx="4411800" cy="57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Average"/>
                <a:ea typeface="Average"/>
                <a:cs typeface="Average"/>
                <a:sym typeface="Average"/>
              </a:rPr>
              <a:t>Individuals who suffer from endometriosis or unusually heavy periods</a:t>
            </a:r>
            <a:endParaRPr sz="1800">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AEC"/>
        </a:solidFill>
      </p:bgPr>
    </p:bg>
    <p:spTree>
      <p:nvGrpSpPr>
        <p:cNvPr id="121" name="Shape 121"/>
        <p:cNvGrpSpPr/>
        <p:nvPr/>
      </p:nvGrpSpPr>
      <p:grpSpPr>
        <a:xfrm>
          <a:off x="0" y="0"/>
          <a:ext cx="0" cy="0"/>
          <a:chOff x="0" y="0"/>
          <a:chExt cx="0" cy="0"/>
        </a:xfrm>
      </p:grpSpPr>
      <p:sp>
        <p:nvSpPr>
          <p:cNvPr id="122" name="Google Shape;122;p21"/>
          <p:cNvSpPr txBox="1"/>
          <p:nvPr/>
        </p:nvSpPr>
        <p:spPr>
          <a:xfrm>
            <a:off x="809225" y="1978650"/>
            <a:ext cx="5553600" cy="118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EA9999"/>
                </a:solidFill>
                <a:latin typeface="Average"/>
                <a:ea typeface="Average"/>
                <a:cs typeface="Average"/>
                <a:sym typeface="Average"/>
              </a:rPr>
              <a:t>Why were they extremes?</a:t>
            </a:r>
            <a:endParaRPr sz="3600">
              <a:solidFill>
                <a:srgbClr val="EA9999"/>
              </a:solidFill>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